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754380" y="1272011"/>
            <a:ext cx="8549640" cy="270594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257300" y="4082310"/>
            <a:ext cx="7543800" cy="18765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None/>
              <a:defRPr b="0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19" lvl="1" marL="502919" marR="0" rtl="0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539" lvl="2" marL="1005839" marR="0" rtl="0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" lvl="3" marL="1508760" marR="0" rtl="0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5079" lvl="4" marL="2011679" marR="0" rtl="0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514600" marR="0" rtl="0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7620" lvl="6" marL="3017520" marR="0" rtl="0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540" lvl="7" marL="3520440" marR="0" rtl="0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59" lvl="8" marL="4023359" marR="0" rtl="0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8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563442" y="197115"/>
            <a:ext cx="4931516" cy="86753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2418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Char char="•"/>
              <a:defRPr b="0" i="0" sz="3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989089" y="2622762"/>
            <a:ext cx="6586750" cy="2168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8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88539" y="516784"/>
            <a:ext cx="6586750" cy="6380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2418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Char char="•"/>
              <a:defRPr b="0" i="0" sz="3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8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2418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Char char="•"/>
              <a:defRPr b="0" i="0" sz="3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686277" y="1937705"/>
            <a:ext cx="8675370" cy="323310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686277" y="5201393"/>
            <a:ext cx="8675370" cy="17002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None/>
              <a:defRPr b="0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64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b="0" i="0" sz="19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0"/>
              <a:buFont typeface="Arial"/>
              <a:buNone/>
              <a:defRPr b="0" i="0" sz="1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0"/>
              <a:buFont typeface="Arial"/>
              <a:buNone/>
              <a:defRPr b="0" i="0" sz="1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0"/>
              <a:buFont typeface="Arial"/>
              <a:buNone/>
              <a:defRPr b="0" i="0" sz="1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0"/>
              <a:buFont typeface="Arial"/>
              <a:buNone/>
              <a:defRPr b="0" i="0" sz="1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0"/>
              <a:buFont typeface="Arial"/>
              <a:buNone/>
              <a:defRPr b="0" i="0" sz="1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0"/>
              <a:buFont typeface="Arial"/>
              <a:buNone/>
              <a:defRPr b="0" i="0" sz="17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8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691515" y="2069042"/>
            <a:ext cx="4274820" cy="4931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2418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Char char="•"/>
              <a:defRPr b="0" i="0" sz="3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5092065" y="2069042"/>
            <a:ext cx="4274820" cy="4931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2418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Char char="•"/>
              <a:defRPr b="0" i="0" sz="3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692825" y="413810"/>
            <a:ext cx="8675370" cy="1502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8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692826" y="1905318"/>
            <a:ext cx="4255174" cy="93376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None/>
              <a:defRPr b="1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1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1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1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1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1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1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692826" y="2839085"/>
            <a:ext cx="4255174" cy="41758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2418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Char char="•"/>
              <a:defRPr b="0" i="0" sz="3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5092066" y="1905318"/>
            <a:ext cx="4276130" cy="93376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None/>
              <a:defRPr b="1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1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1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1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1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1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1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5092066" y="2839085"/>
            <a:ext cx="4276130" cy="41758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2418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Char char="•"/>
              <a:defRPr b="0" i="0" sz="3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8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692825" y="518160"/>
            <a:ext cx="3244096" cy="18135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4276130" y="1119083"/>
            <a:ext cx="5092065" cy="552344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52119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520"/>
              <a:buFont typeface="Arial"/>
              <a:buChar char="•"/>
              <a:defRPr b="0" i="0" sz="3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418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Char char="•"/>
              <a:defRPr b="0" i="0" sz="3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6239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68300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68300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68300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68300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692825" y="2331720"/>
            <a:ext cx="3244096" cy="4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None/>
              <a:defRPr b="0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None/>
              <a:defRPr b="0" i="0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13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692825" y="518160"/>
            <a:ext cx="3244096" cy="18135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4276130" y="1119083"/>
            <a:ext cx="5092065" cy="552344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19" lvl="1" marL="502919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539" lvl="2" marL="1005839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" lvl="3" marL="150876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5079" lvl="4" marL="2011679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514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7620" lvl="6" marL="301752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540" lvl="7" marL="352044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59" lvl="8" marL="4023359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692825" y="2331720"/>
            <a:ext cx="3244096" cy="4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None/>
              <a:defRPr b="0" i="0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None/>
              <a:defRPr b="0" i="0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13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3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8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2418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Arial"/>
              <a:buChar char="•"/>
              <a:defRPr b="0" i="0" sz="3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Arial"/>
              <a:buChar char="•"/>
              <a:defRPr b="0" i="0" sz="26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329" lvl="5" marL="27432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329" lvl="6" marL="3200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329" lvl="7" marL="3657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329" lvl="8" marL="4114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Char char="•"/>
              <a:defRPr b="0" i="0" sz="19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png"/><Relationship Id="rId4" Type="http://schemas.openxmlformats.org/officeDocument/2006/relationships/image" Target="../media/image5.png"/><Relationship Id="rId11" Type="http://schemas.openxmlformats.org/officeDocument/2006/relationships/image" Target="../media/image8.png"/><Relationship Id="rId10" Type="http://schemas.openxmlformats.org/officeDocument/2006/relationships/image" Target="../media/image3.png"/><Relationship Id="rId12" Type="http://schemas.openxmlformats.org/officeDocument/2006/relationships/image" Target="../media/image2.png"/><Relationship Id="rId9" Type="http://schemas.openxmlformats.org/officeDocument/2006/relationships/image" Target="../media/image16.png"/><Relationship Id="rId5" Type="http://schemas.openxmlformats.org/officeDocument/2006/relationships/image" Target="../media/image20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3.png"/><Relationship Id="rId10" Type="http://schemas.openxmlformats.org/officeDocument/2006/relationships/image" Target="../media/image22.png"/><Relationship Id="rId13" Type="http://schemas.openxmlformats.org/officeDocument/2006/relationships/image" Target="../media/image19.png"/><Relationship Id="rId1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18.png"/><Relationship Id="rId14" Type="http://schemas.openxmlformats.org/officeDocument/2006/relationships/image" Target="../media/image21.png"/><Relationship Id="rId5" Type="http://schemas.openxmlformats.org/officeDocument/2006/relationships/image" Target="../media/image15.png"/><Relationship Id="rId6" Type="http://schemas.openxmlformats.org/officeDocument/2006/relationships/image" Target="../media/image7.png"/><Relationship Id="rId7" Type="http://schemas.openxmlformats.org/officeDocument/2006/relationships/image" Target="../media/image9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0" l="7012" r="3390" t="0"/>
          <a:stretch/>
        </p:blipFill>
        <p:spPr>
          <a:xfrm>
            <a:off x="6855468" y="268931"/>
            <a:ext cx="3074595" cy="2651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 b="74762" l="0" r="0" t="0"/>
          <a:stretch/>
        </p:blipFill>
        <p:spPr>
          <a:xfrm>
            <a:off x="0" y="349431"/>
            <a:ext cx="3107000" cy="605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5">
            <a:alphaModFix/>
          </a:blip>
          <a:srcRect b="77462" l="0" r="0" t="0"/>
          <a:stretch/>
        </p:blipFill>
        <p:spPr>
          <a:xfrm>
            <a:off x="3533633" y="2980622"/>
            <a:ext cx="2991132" cy="520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6">
            <a:alphaModFix/>
          </a:blip>
          <a:srcRect b="56537" l="0" r="0" t="877"/>
          <a:stretch/>
        </p:blipFill>
        <p:spPr>
          <a:xfrm>
            <a:off x="3493386" y="5086230"/>
            <a:ext cx="3138192" cy="1032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 rotWithShape="1">
          <a:blip r:embed="rId7">
            <a:alphaModFix/>
          </a:blip>
          <a:srcRect b="79082" l="0" r="0" t="0"/>
          <a:stretch/>
        </p:blipFill>
        <p:spPr>
          <a:xfrm>
            <a:off x="3500351" y="195115"/>
            <a:ext cx="3057697" cy="494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 rotWithShape="1">
          <a:blip r:embed="rId8">
            <a:alphaModFix/>
          </a:blip>
          <a:srcRect b="73106" l="0" r="0" t="0"/>
          <a:stretch/>
        </p:blipFill>
        <p:spPr>
          <a:xfrm>
            <a:off x="145208" y="3555437"/>
            <a:ext cx="2252129" cy="49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598694" y="1866880"/>
            <a:ext cx="975396" cy="113622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6839788" y="5747545"/>
            <a:ext cx="3054900" cy="15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Mrs.</a:t>
            </a:r>
            <a:r>
              <a:rPr lang="en-US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Distler</a:t>
            </a:r>
            <a:endParaRPr b="0" i="0" sz="3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Kindergarten</a:t>
            </a:r>
            <a:endParaRPr b="0" i="0" sz="32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Room </a:t>
            </a: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</a:t>
            </a:r>
            <a:endParaRPr b="0" i="0" sz="32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7550579" y="5086215"/>
            <a:ext cx="2031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2020</a:t>
            </a:r>
            <a:endParaRPr b="0" i="0" sz="24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562172" y="6042619"/>
            <a:ext cx="3003728" cy="25237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E-mail: </a:t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michelle.distler@jcschools.us</a:t>
            </a:r>
            <a:endParaRPr b="0" i="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Phone: 573-</a:t>
            </a: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659-3170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419853" y="3387301"/>
            <a:ext cx="3211677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best way to contact me is through </a:t>
            </a:r>
            <a:r>
              <a:rPr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email or Class Dojo messages.</a:t>
            </a:r>
            <a:endParaRPr b="0" i="0" sz="14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check each child’s folder daily so feel free to write a note to me there as well.  Please also check your child’s folder each evening in case I write a quick note to you!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3467100" y="550588"/>
            <a:ext cx="2890206" cy="2492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do not rely on your child to relay any transportation changes to me.  Please call the office before 2:00 </a:t>
            </a:r>
            <a:r>
              <a:rPr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if there are</a:t>
            </a:r>
            <a:r>
              <a:rPr b="0" i="0" lang="en-US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changes to the normal schedule. Thank </a:t>
            </a:r>
            <a:r>
              <a:rPr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you!</a:t>
            </a:r>
            <a:r>
              <a:rPr lang="en-US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82011" y="873028"/>
            <a:ext cx="3211677" cy="2492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believe that the parent-child-teacher connection is integral to success in school.  I am here to support you and your child and will always be their advocate.  I hope you let me know if you have any concerns about home or school life.  Your child’s happiness and overall well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being are priorities to me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during their time in </a:t>
            </a:r>
            <a:endParaRPr sz="1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Kindergarten.</a:t>
            </a:r>
            <a:r>
              <a:rPr lang="en-US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I want them </a:t>
            </a:r>
            <a:endParaRPr sz="1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feel safe and loved within </a:t>
            </a:r>
            <a:endParaRPr sz="1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walls of our room and in </a:t>
            </a:r>
            <a:endParaRPr sz="1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our entire school!</a:t>
            </a:r>
            <a:endParaRPr sz="1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65750" y="3987650"/>
            <a:ext cx="3119400" cy="21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At Thorpe Gordon  Elementary our building expectations are that each student is Safe, Respectful, and Responsible each and every day. I use Class Dojo to reinforce these rules. Class Dojo is an app you can download to your phone. I will be sending home a code specific to your child in the first few days of school. </a:t>
            </a:r>
            <a:r>
              <a:rPr lang="en-US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 will be able to see how your child’s day went by logging into the app.</a:t>
            </a:r>
            <a:endParaRPr/>
          </a:p>
        </p:txBody>
      </p:sp>
      <p:pic>
        <p:nvPicPr>
          <p:cNvPr id="98" name="Google Shape;98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680300" y="1743075"/>
            <a:ext cx="1973750" cy="197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170488" y="2719471"/>
            <a:ext cx="2492975" cy="249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07026" y="6389675"/>
            <a:ext cx="2651275" cy="109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14"/>
          <p:cNvPicPr preferRelativeResize="0"/>
          <p:nvPr/>
        </p:nvPicPr>
        <p:blipFill rotWithShape="1">
          <a:blip r:embed="rId3">
            <a:alphaModFix/>
          </a:blip>
          <a:srcRect b="50038" l="0" r="0" t="0"/>
          <a:stretch/>
        </p:blipFill>
        <p:spPr>
          <a:xfrm>
            <a:off x="4333458" y="266391"/>
            <a:ext cx="2239962" cy="864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4"/>
          <p:cNvPicPr preferRelativeResize="0"/>
          <p:nvPr/>
        </p:nvPicPr>
        <p:blipFill rotWithShape="1">
          <a:blip r:embed="rId4">
            <a:alphaModFix/>
          </a:blip>
          <a:srcRect b="72452" l="19514" r="0" t="0"/>
          <a:stretch/>
        </p:blipFill>
        <p:spPr>
          <a:xfrm>
            <a:off x="274052" y="2995765"/>
            <a:ext cx="2175614" cy="575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4"/>
          <p:cNvPicPr preferRelativeResize="0"/>
          <p:nvPr/>
        </p:nvPicPr>
        <p:blipFill rotWithShape="1">
          <a:blip r:embed="rId5">
            <a:alphaModFix/>
          </a:blip>
          <a:srcRect b="69510" l="0" r="0" t="0"/>
          <a:stretch/>
        </p:blipFill>
        <p:spPr>
          <a:xfrm>
            <a:off x="6887242" y="243563"/>
            <a:ext cx="2164158" cy="509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4"/>
          <p:cNvPicPr preferRelativeResize="0"/>
          <p:nvPr/>
        </p:nvPicPr>
        <p:blipFill rotWithShape="1">
          <a:blip r:embed="rId6">
            <a:alphaModFix/>
          </a:blip>
          <a:srcRect b="64706" l="20734" r="20573" t="0"/>
          <a:stretch/>
        </p:blipFill>
        <p:spPr>
          <a:xfrm>
            <a:off x="955984" y="5390608"/>
            <a:ext cx="1852768" cy="860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4"/>
          <p:cNvPicPr preferRelativeResize="0"/>
          <p:nvPr/>
        </p:nvPicPr>
        <p:blipFill rotWithShape="1">
          <a:blip r:embed="rId7">
            <a:alphaModFix/>
          </a:blip>
          <a:srcRect b="74820" l="4306" r="4785" t="0"/>
          <a:stretch/>
        </p:blipFill>
        <p:spPr>
          <a:xfrm>
            <a:off x="393030" y="163578"/>
            <a:ext cx="2478506" cy="5304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lock-purple-7-00.png" id="110" name="Google Shape;110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540657" y="287453"/>
            <a:ext cx="821075" cy="82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4"/>
          <p:cNvSpPr txBox="1"/>
          <p:nvPr/>
        </p:nvSpPr>
        <p:spPr>
          <a:xfrm>
            <a:off x="171761" y="682751"/>
            <a:ext cx="3079011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Your child’s regular and prompt attendance at school is very important to his or her success.  Please view school as a priority and see that your child attends school every day except in cases of illness or emergency.  Students can arrive to school as early as 7:15 and school hours are 7:45-2:45.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235262" y="3514833"/>
            <a:ext cx="3015939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send a healthy snack for your child to eat each day!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3" name="Google Shape;113;p14"/>
          <p:cNvSpPr txBox="1"/>
          <p:nvPr/>
        </p:nvSpPr>
        <p:spPr>
          <a:xfrm>
            <a:off x="171761" y="6328834"/>
            <a:ext cx="3130239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know your child’s birthday is a special day! If you decide to send in birthday treats for your child’s birthday they must be store bought.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6874132" y="4568452"/>
            <a:ext cx="2948860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Art and Music will be in our classroom this year, and PE will be outside when possible.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5" name="Google Shape;115;p14"/>
          <p:cNvSpPr txBox="1"/>
          <p:nvPr/>
        </p:nvSpPr>
        <p:spPr>
          <a:xfrm>
            <a:off x="3519946" y="1038080"/>
            <a:ext cx="3232221" cy="7432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Monday-</a:t>
            </a:r>
            <a:r>
              <a:rPr lang="en-US" sz="1800" u="sng">
                <a:latin typeface="Comic Sans MS"/>
                <a:ea typeface="Comic Sans MS"/>
                <a:cs typeface="Comic Sans MS"/>
                <a:sym typeface="Comic Sans MS"/>
              </a:rPr>
              <a:t>Friday</a:t>
            </a:r>
            <a:endParaRPr sz="1800" u="sng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latin typeface="Comic Sans MS"/>
                <a:ea typeface="Comic Sans MS"/>
                <a:cs typeface="Comic Sans MS"/>
                <a:sym typeface="Comic Sans MS"/>
              </a:rPr>
              <a:t>7:15-7:45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--</a:t>
            </a:r>
            <a:r>
              <a:rPr lang="en-US" sz="18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Breakfast in the Classroom</a:t>
            </a:r>
            <a:endParaRPr sz="1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latin typeface="Comic Sans MS"/>
                <a:ea typeface="Comic Sans MS"/>
                <a:cs typeface="Comic Sans MS"/>
                <a:sym typeface="Comic Sans MS"/>
              </a:rPr>
              <a:t>7:45-8:10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--Morning Meeting</a:t>
            </a:r>
            <a:endParaRPr sz="1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latin typeface="Comic Sans MS"/>
                <a:ea typeface="Comic Sans MS"/>
                <a:cs typeface="Comic Sans MS"/>
                <a:sym typeface="Comic Sans MS"/>
              </a:rPr>
              <a:t>8:10-8:45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--ELA/Word Work</a:t>
            </a:r>
            <a:endParaRPr sz="1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latin typeface="Comic Sans MS"/>
                <a:ea typeface="Comic Sans MS"/>
                <a:cs typeface="Comic Sans MS"/>
                <a:sym typeface="Comic Sans MS"/>
              </a:rPr>
              <a:t>8:45-9:10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--Recess</a:t>
            </a:r>
            <a:endParaRPr sz="1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latin typeface="Comic Sans MS"/>
                <a:ea typeface="Comic Sans MS"/>
                <a:cs typeface="Comic Sans MS"/>
                <a:sym typeface="Comic Sans MS"/>
              </a:rPr>
              <a:t>9:15-10:40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--Writing</a:t>
            </a:r>
            <a:endParaRPr sz="1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latin typeface="Comic Sans MS"/>
                <a:ea typeface="Comic Sans MS"/>
                <a:cs typeface="Comic Sans MS"/>
                <a:sym typeface="Comic Sans MS"/>
              </a:rPr>
              <a:t>10:40-11:25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--Lunch/ Recess</a:t>
            </a:r>
            <a:endParaRPr sz="1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latin typeface="Comic Sans MS"/>
                <a:ea typeface="Comic Sans MS"/>
                <a:cs typeface="Comic Sans MS"/>
                <a:sym typeface="Comic Sans MS"/>
              </a:rPr>
              <a:t>11:30-12:35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--Literacy Corners</a:t>
            </a:r>
            <a:endParaRPr sz="1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latin typeface="Comic Sans MS"/>
                <a:ea typeface="Comic Sans MS"/>
                <a:cs typeface="Comic Sans MS"/>
                <a:sym typeface="Comic Sans MS"/>
              </a:rPr>
              <a:t>12:40-1:25-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-Art/Music/PE</a:t>
            </a:r>
            <a:endParaRPr sz="1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latin typeface="Comic Sans MS"/>
                <a:ea typeface="Comic Sans MS"/>
                <a:cs typeface="Comic Sans MS"/>
                <a:sym typeface="Comic Sans MS"/>
              </a:rPr>
              <a:t>1:30-1:45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--Snack</a:t>
            </a:r>
            <a:endParaRPr sz="1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latin typeface="Comic Sans MS"/>
                <a:ea typeface="Comic Sans MS"/>
                <a:cs typeface="Comic Sans MS"/>
                <a:sym typeface="Comic Sans MS"/>
              </a:rPr>
              <a:t>1:50-2:30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--Science/Social Studies</a:t>
            </a:r>
            <a:endParaRPr sz="1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latin typeface="Comic Sans MS"/>
                <a:ea typeface="Comic Sans MS"/>
                <a:cs typeface="Comic Sans MS"/>
                <a:sym typeface="Comic Sans MS"/>
              </a:rPr>
              <a:t>2:30-2:45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--Clean up and Pack up</a:t>
            </a:r>
            <a:endParaRPr sz="1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latin typeface="Comic Sans MS"/>
                <a:ea typeface="Comic Sans MS"/>
                <a:cs typeface="Comic Sans MS"/>
                <a:sym typeface="Comic Sans MS"/>
              </a:rPr>
              <a:t>2:45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--</a:t>
            </a:r>
            <a:r>
              <a:rPr lang="en-US" sz="18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Dismissal</a:t>
            </a:r>
            <a:endParaRPr sz="1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*There is a possibility that this could change several times throughout the year!</a:t>
            </a:r>
            <a:endParaRPr sz="1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6" name="Google Shape;116;p14"/>
          <p:cNvSpPr txBox="1"/>
          <p:nvPr/>
        </p:nvSpPr>
        <p:spPr>
          <a:xfrm>
            <a:off x="6940432" y="4193830"/>
            <a:ext cx="3117968" cy="9079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1590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4"/>
          <p:cNvSpPr txBox="1"/>
          <p:nvPr/>
        </p:nvSpPr>
        <p:spPr>
          <a:xfrm>
            <a:off x="6860507" y="757485"/>
            <a:ext cx="3079011" cy="3416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There will be a monthly homework packet sent home at the beginning of each month.. Each Friday I will check homework and if it has been completed I will give a special treat! No pressure with the homework packet--it will not be taken for any kind of grade. 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8" name="Google Shape;118;p14"/>
          <p:cNvPicPr preferRelativeResize="0"/>
          <p:nvPr/>
        </p:nvPicPr>
        <p:blipFill rotWithShape="1">
          <a:blip r:embed="rId9">
            <a:alphaModFix/>
          </a:blip>
          <a:srcRect b="64253" l="19572" r="17943" t="0"/>
          <a:stretch/>
        </p:blipFill>
        <p:spPr>
          <a:xfrm>
            <a:off x="7325162" y="3744504"/>
            <a:ext cx="2081305" cy="920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4"/>
          <p:cNvPicPr preferRelativeResize="0"/>
          <p:nvPr/>
        </p:nvPicPr>
        <p:blipFill rotWithShape="1">
          <a:blip r:embed="rId10">
            <a:alphaModFix/>
          </a:blip>
          <a:srcRect b="0" l="-11900" r="11899" t="0"/>
          <a:stretch/>
        </p:blipFill>
        <p:spPr>
          <a:xfrm>
            <a:off x="8342613" y="2111527"/>
            <a:ext cx="1852775" cy="185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8715000" y="5322387"/>
            <a:ext cx="1108000" cy="11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151099" y="5322374"/>
            <a:ext cx="1423100" cy="142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022350" y="6559125"/>
            <a:ext cx="1108000" cy="11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856175" y="3548900"/>
            <a:ext cx="1852775" cy="185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